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sldIdLst>
    <p:sldId id="256" r:id="rId5"/>
    <p:sldId id="257" r:id="rId6"/>
    <p:sldId id="264" r:id="rId7"/>
    <p:sldId id="261" r:id="rId8"/>
    <p:sldId id="265" r:id="rId9"/>
    <p:sldId id="262" r:id="rId10"/>
    <p:sldId id="260" r:id="rId11"/>
    <p:sldId id="263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8E5B52A-6331-6B94-D0D2-2DEF9157600E}" v="265" dt="2025-04-03T15:00:54.22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072" autoAdjust="0"/>
    <p:restoredTop sz="94660"/>
  </p:normalViewPr>
  <p:slideViewPr>
    <p:cSldViewPr snapToGrid="0">
      <p:cViewPr varScale="1">
        <p:scale>
          <a:sx n="157" d="100"/>
          <a:sy n="157" d="100"/>
        </p:scale>
        <p:origin x="340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iara Ceccarini" userId="S::chiara.ceccarini6@unibo.it::1d124149-88e2-4a43-9156-f0e79b988518" providerId="AD" clId="Web-{F8E5B52A-6331-6B94-D0D2-2DEF9157600E}"/>
    <pc:docChg chg="addSld modSld sldOrd">
      <pc:chgData name="Chiara Ceccarini" userId="S::chiara.ceccarini6@unibo.it::1d124149-88e2-4a43-9156-f0e79b988518" providerId="AD" clId="Web-{F8E5B52A-6331-6B94-D0D2-2DEF9157600E}" dt="2025-04-03T15:00:54.222" v="249" actId="20577"/>
      <pc:docMkLst>
        <pc:docMk/>
      </pc:docMkLst>
      <pc:sldChg chg="modSp">
        <pc:chgData name="Chiara Ceccarini" userId="S::chiara.ceccarini6@unibo.it::1d124149-88e2-4a43-9156-f0e79b988518" providerId="AD" clId="Web-{F8E5B52A-6331-6B94-D0D2-2DEF9157600E}" dt="2025-04-03T14:16:25.234" v="34" actId="20577"/>
        <pc:sldMkLst>
          <pc:docMk/>
          <pc:sldMk cId="109857222" sldId="256"/>
        </pc:sldMkLst>
        <pc:spChg chg="mod">
          <ac:chgData name="Chiara Ceccarini" userId="S::chiara.ceccarini6@unibo.it::1d124149-88e2-4a43-9156-f0e79b988518" providerId="AD" clId="Web-{F8E5B52A-6331-6B94-D0D2-2DEF9157600E}" dt="2025-04-03T14:15:57.233" v="16" actId="20577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Chiara Ceccarini" userId="S::chiara.ceccarini6@unibo.it::1d124149-88e2-4a43-9156-f0e79b988518" providerId="AD" clId="Web-{F8E5B52A-6331-6B94-D0D2-2DEF9157600E}" dt="2025-04-03T14:16:25.234" v="34" actId="20577"/>
          <ac:spMkLst>
            <pc:docMk/>
            <pc:sldMk cId="109857222" sldId="256"/>
            <ac:spMk id="3" creationId="{00000000-0000-0000-0000-000000000000}"/>
          </ac:spMkLst>
        </pc:spChg>
      </pc:sldChg>
      <pc:sldChg chg="modSp new">
        <pc:chgData name="Chiara Ceccarini" userId="S::chiara.ceccarini6@unibo.it::1d124149-88e2-4a43-9156-f0e79b988518" providerId="AD" clId="Web-{F8E5B52A-6331-6B94-D0D2-2DEF9157600E}" dt="2025-04-03T15:00:54.222" v="249" actId="20577"/>
        <pc:sldMkLst>
          <pc:docMk/>
          <pc:sldMk cId="3359932244" sldId="257"/>
        </pc:sldMkLst>
        <pc:spChg chg="mod">
          <ac:chgData name="Chiara Ceccarini" userId="S::chiara.ceccarini6@unibo.it::1d124149-88e2-4a43-9156-f0e79b988518" providerId="AD" clId="Web-{F8E5B52A-6331-6B94-D0D2-2DEF9157600E}" dt="2025-04-03T14:16:32.203" v="37" actId="20577"/>
          <ac:spMkLst>
            <pc:docMk/>
            <pc:sldMk cId="3359932244" sldId="257"/>
            <ac:spMk id="2" creationId="{0A6BB0B8-8282-1452-12A1-95D027B71A60}"/>
          </ac:spMkLst>
        </pc:spChg>
        <pc:spChg chg="mod">
          <ac:chgData name="Chiara Ceccarini" userId="S::chiara.ceccarini6@unibo.it::1d124149-88e2-4a43-9156-f0e79b988518" providerId="AD" clId="Web-{F8E5B52A-6331-6B94-D0D2-2DEF9157600E}" dt="2025-04-03T15:00:54.222" v="249" actId="20577"/>
          <ac:spMkLst>
            <pc:docMk/>
            <pc:sldMk cId="3359932244" sldId="257"/>
            <ac:spMk id="3" creationId="{71EC3B42-C4A6-843D-79FE-B8E39CBDEA4B}"/>
          </ac:spMkLst>
        </pc:spChg>
      </pc:sldChg>
      <pc:sldChg chg="modSp new">
        <pc:chgData name="Chiara Ceccarini" userId="S::chiara.ceccarini6@unibo.it::1d124149-88e2-4a43-9156-f0e79b988518" providerId="AD" clId="Web-{F8E5B52A-6331-6B94-D0D2-2DEF9157600E}" dt="2025-04-03T14:18:42.956" v="133" actId="20577"/>
        <pc:sldMkLst>
          <pc:docMk/>
          <pc:sldMk cId="839997356" sldId="258"/>
        </pc:sldMkLst>
        <pc:spChg chg="mod">
          <ac:chgData name="Chiara Ceccarini" userId="S::chiara.ceccarini6@unibo.it::1d124149-88e2-4a43-9156-f0e79b988518" providerId="AD" clId="Web-{F8E5B52A-6331-6B94-D0D2-2DEF9157600E}" dt="2025-04-03T14:18:09.596" v="99" actId="20577"/>
          <ac:spMkLst>
            <pc:docMk/>
            <pc:sldMk cId="839997356" sldId="258"/>
            <ac:spMk id="2" creationId="{64B25948-1183-F1D2-5349-83DD4F4B1FFB}"/>
          </ac:spMkLst>
        </pc:spChg>
        <pc:spChg chg="mod">
          <ac:chgData name="Chiara Ceccarini" userId="S::chiara.ceccarini6@unibo.it::1d124149-88e2-4a43-9156-f0e79b988518" providerId="AD" clId="Web-{F8E5B52A-6331-6B94-D0D2-2DEF9157600E}" dt="2025-04-03T14:18:42.956" v="133" actId="20577"/>
          <ac:spMkLst>
            <pc:docMk/>
            <pc:sldMk cId="839997356" sldId="258"/>
            <ac:spMk id="3" creationId="{CF92E43A-C1A7-739F-16A4-3E0E56DA3F36}"/>
          </ac:spMkLst>
        </pc:spChg>
      </pc:sldChg>
      <pc:sldChg chg="addSp modSp new mod modClrScheme chgLayout">
        <pc:chgData name="Chiara Ceccarini" userId="S::chiara.ceccarini6@unibo.it::1d124149-88e2-4a43-9156-f0e79b988518" providerId="AD" clId="Web-{F8E5B52A-6331-6B94-D0D2-2DEF9157600E}" dt="2025-04-03T14:20:54.866" v="163" actId="20577"/>
        <pc:sldMkLst>
          <pc:docMk/>
          <pc:sldMk cId="4035272527" sldId="259"/>
        </pc:sldMkLst>
        <pc:spChg chg="mod ord">
          <ac:chgData name="Chiara Ceccarini" userId="S::chiara.ceccarini6@unibo.it::1d124149-88e2-4a43-9156-f0e79b988518" providerId="AD" clId="Web-{F8E5B52A-6331-6B94-D0D2-2DEF9157600E}" dt="2025-04-03T14:20:15.006" v="151"/>
          <ac:spMkLst>
            <pc:docMk/>
            <pc:sldMk cId="4035272527" sldId="259"/>
            <ac:spMk id="2" creationId="{B008E60D-B08E-A722-712C-57ABAC2E8736}"/>
          </ac:spMkLst>
        </pc:spChg>
        <pc:spChg chg="mod ord">
          <ac:chgData name="Chiara Ceccarini" userId="S::chiara.ceccarini6@unibo.it::1d124149-88e2-4a43-9156-f0e79b988518" providerId="AD" clId="Web-{F8E5B52A-6331-6B94-D0D2-2DEF9157600E}" dt="2025-04-03T14:20:15.006" v="151"/>
          <ac:spMkLst>
            <pc:docMk/>
            <pc:sldMk cId="4035272527" sldId="259"/>
            <ac:spMk id="3" creationId="{46183F9C-4C15-A14B-5145-E0492477BD8C}"/>
          </ac:spMkLst>
        </pc:spChg>
        <pc:spChg chg="add mod ord">
          <ac:chgData name="Chiara Ceccarini" userId="S::chiara.ceccarini6@unibo.it::1d124149-88e2-4a43-9156-f0e79b988518" providerId="AD" clId="Web-{F8E5B52A-6331-6B94-D0D2-2DEF9157600E}" dt="2025-04-03T14:20:54.866" v="163" actId="20577"/>
          <ac:spMkLst>
            <pc:docMk/>
            <pc:sldMk cId="4035272527" sldId="259"/>
            <ac:spMk id="4" creationId="{BB402144-0514-CF5A-70E9-7E77E4BF1691}"/>
          </ac:spMkLst>
        </pc:spChg>
        <pc:spChg chg="add mod ord">
          <ac:chgData name="Chiara Ceccarini" userId="S::chiara.ceccarini6@unibo.it::1d124149-88e2-4a43-9156-f0e79b988518" providerId="AD" clId="Web-{F8E5B52A-6331-6B94-D0D2-2DEF9157600E}" dt="2025-04-03T14:20:50.554" v="159" actId="20577"/>
          <ac:spMkLst>
            <pc:docMk/>
            <pc:sldMk cId="4035272527" sldId="259"/>
            <ac:spMk id="5" creationId="{912DF71D-1C1E-BE2A-3FAF-AEAEBF4B38F3}"/>
          </ac:spMkLst>
        </pc:spChg>
        <pc:spChg chg="add mod ord">
          <ac:chgData name="Chiara Ceccarini" userId="S::chiara.ceccarini6@unibo.it::1d124149-88e2-4a43-9156-f0e79b988518" providerId="AD" clId="Web-{F8E5B52A-6331-6B94-D0D2-2DEF9157600E}" dt="2025-04-03T14:20:15.006" v="151"/>
          <ac:spMkLst>
            <pc:docMk/>
            <pc:sldMk cId="4035272527" sldId="259"/>
            <ac:spMk id="6" creationId="{50553EEA-FE29-0E10-7826-0C893662C3EE}"/>
          </ac:spMkLst>
        </pc:spChg>
      </pc:sldChg>
      <pc:sldChg chg="modSp add replId">
        <pc:chgData name="Chiara Ceccarini" userId="S::chiara.ceccarini6@unibo.it::1d124149-88e2-4a43-9156-f0e79b988518" providerId="AD" clId="Web-{F8E5B52A-6331-6B94-D0D2-2DEF9157600E}" dt="2025-04-03T14:21:03.570" v="165" actId="20577"/>
        <pc:sldMkLst>
          <pc:docMk/>
          <pc:sldMk cId="116619833" sldId="260"/>
        </pc:sldMkLst>
        <pc:spChg chg="mod">
          <ac:chgData name="Chiara Ceccarini" userId="S::chiara.ceccarini6@unibo.it::1d124149-88e2-4a43-9156-f0e79b988518" providerId="AD" clId="Web-{F8E5B52A-6331-6B94-D0D2-2DEF9157600E}" dt="2025-04-03T14:21:03.570" v="165" actId="20577"/>
          <ac:spMkLst>
            <pc:docMk/>
            <pc:sldMk cId="116619833" sldId="260"/>
            <ac:spMk id="2" creationId="{93E23BAD-4422-EA51-BB51-14E44E0A94C6}"/>
          </ac:spMkLst>
        </pc:spChg>
      </pc:sldChg>
      <pc:sldChg chg="delSp modSp new mod ord modClrScheme chgLayout">
        <pc:chgData name="Chiara Ceccarini" userId="S::chiara.ceccarini6@unibo.it::1d124149-88e2-4a43-9156-f0e79b988518" providerId="AD" clId="Web-{F8E5B52A-6331-6B94-D0D2-2DEF9157600E}" dt="2025-04-03T14:22:27.150" v="218" actId="20577"/>
        <pc:sldMkLst>
          <pc:docMk/>
          <pc:sldMk cId="1262005511" sldId="261"/>
        </pc:sldMkLst>
        <pc:spChg chg="mod ord">
          <ac:chgData name="Chiara Ceccarini" userId="S::chiara.ceccarini6@unibo.it::1d124149-88e2-4a43-9156-f0e79b988518" providerId="AD" clId="Web-{F8E5B52A-6331-6B94-D0D2-2DEF9157600E}" dt="2025-04-03T14:21:24.305" v="170" actId="20577"/>
          <ac:spMkLst>
            <pc:docMk/>
            <pc:sldMk cId="1262005511" sldId="261"/>
            <ac:spMk id="2" creationId="{9A21003C-0D3E-8358-FCDD-D04F12D4C67E}"/>
          </ac:spMkLst>
        </pc:spChg>
        <pc:spChg chg="del">
          <ac:chgData name="Chiara Ceccarini" userId="S::chiara.ceccarini6@unibo.it::1d124149-88e2-4a43-9156-f0e79b988518" providerId="AD" clId="Web-{F8E5B52A-6331-6B94-D0D2-2DEF9157600E}" dt="2025-04-03T14:21:13.757" v="167"/>
          <ac:spMkLst>
            <pc:docMk/>
            <pc:sldMk cId="1262005511" sldId="261"/>
            <ac:spMk id="3" creationId="{09E661CD-5090-6F61-D595-86B19A603F56}"/>
          </ac:spMkLst>
        </pc:spChg>
        <pc:spChg chg="mod ord">
          <ac:chgData name="Chiara Ceccarini" userId="S::chiara.ceccarini6@unibo.it::1d124149-88e2-4a43-9156-f0e79b988518" providerId="AD" clId="Web-{F8E5B52A-6331-6B94-D0D2-2DEF9157600E}" dt="2025-04-03T14:22:27.150" v="218" actId="20577"/>
          <ac:spMkLst>
            <pc:docMk/>
            <pc:sldMk cId="1262005511" sldId="261"/>
            <ac:spMk id="4" creationId="{D137D830-4C5A-E0A1-AC21-3566947E5DE1}"/>
          </ac:spMkLst>
        </pc:spChg>
        <pc:spChg chg="del">
          <ac:chgData name="Chiara Ceccarini" userId="S::chiara.ceccarini6@unibo.it::1d124149-88e2-4a43-9156-f0e79b988518" providerId="AD" clId="Web-{F8E5B52A-6331-6B94-D0D2-2DEF9157600E}" dt="2025-04-03T14:21:13.757" v="167"/>
          <ac:spMkLst>
            <pc:docMk/>
            <pc:sldMk cId="1262005511" sldId="261"/>
            <ac:spMk id="5" creationId="{775C886D-E661-D4D3-7DA3-2BF83901E945}"/>
          </ac:spMkLst>
        </pc:spChg>
        <pc:spChg chg="del">
          <ac:chgData name="Chiara Ceccarini" userId="S::chiara.ceccarini6@unibo.it::1d124149-88e2-4a43-9156-f0e79b988518" providerId="AD" clId="Web-{F8E5B52A-6331-6B94-D0D2-2DEF9157600E}" dt="2025-04-03T14:21:13.757" v="167"/>
          <ac:spMkLst>
            <pc:docMk/>
            <pc:sldMk cId="1262005511" sldId="261"/>
            <ac:spMk id="6" creationId="{F0A16B0D-F8C8-A3F1-FE4C-E8CD070862BA}"/>
          </ac:spMkLst>
        </pc:spChg>
      </pc:sldChg>
      <pc:sldChg chg="modSp add ord replId">
        <pc:chgData name="Chiara Ceccarini" userId="S::chiara.ceccarini6@unibo.it::1d124149-88e2-4a43-9156-f0e79b988518" providerId="AD" clId="Web-{F8E5B52A-6331-6B94-D0D2-2DEF9157600E}" dt="2025-04-03T14:22:29.432" v="219" actId="20577"/>
        <pc:sldMkLst>
          <pc:docMk/>
          <pc:sldMk cId="1509525424" sldId="262"/>
        </pc:sldMkLst>
        <pc:spChg chg="mod">
          <ac:chgData name="Chiara Ceccarini" userId="S::chiara.ceccarini6@unibo.it::1d124149-88e2-4a43-9156-f0e79b988518" providerId="AD" clId="Web-{F8E5B52A-6331-6B94-D0D2-2DEF9157600E}" dt="2025-04-03T14:22:18.634" v="214" actId="20577"/>
          <ac:spMkLst>
            <pc:docMk/>
            <pc:sldMk cId="1509525424" sldId="262"/>
            <ac:spMk id="2" creationId="{3EBD3ADB-45CA-2870-266B-EA818CB8F555}"/>
          </ac:spMkLst>
        </pc:spChg>
        <pc:spChg chg="mod">
          <ac:chgData name="Chiara Ceccarini" userId="S::chiara.ceccarini6@unibo.it::1d124149-88e2-4a43-9156-f0e79b988518" providerId="AD" clId="Web-{F8E5B52A-6331-6B94-D0D2-2DEF9157600E}" dt="2025-04-03T14:22:29.432" v="219" actId="20577"/>
          <ac:spMkLst>
            <pc:docMk/>
            <pc:sldMk cId="1509525424" sldId="262"/>
            <ac:spMk id="4" creationId="{3EC5AA53-A4C8-8BB8-EF5F-81E2EE85ADBD}"/>
          </ac:spMkLst>
        </pc:spChg>
      </pc:sldChg>
      <pc:sldChg chg="modSp new">
        <pc:chgData name="Chiara Ceccarini" userId="S::chiara.ceccarini6@unibo.it::1d124149-88e2-4a43-9156-f0e79b988518" providerId="AD" clId="Web-{F8E5B52A-6331-6B94-D0D2-2DEF9157600E}" dt="2025-04-03T15:00:46.378" v="245" actId="20577"/>
        <pc:sldMkLst>
          <pc:docMk/>
          <pc:sldMk cId="3931844592" sldId="263"/>
        </pc:sldMkLst>
        <pc:spChg chg="mod">
          <ac:chgData name="Chiara Ceccarini" userId="S::chiara.ceccarini6@unibo.it::1d124149-88e2-4a43-9156-f0e79b988518" providerId="AD" clId="Web-{F8E5B52A-6331-6B94-D0D2-2DEF9157600E}" dt="2025-04-03T15:00:46.378" v="245" actId="20577"/>
          <ac:spMkLst>
            <pc:docMk/>
            <pc:sldMk cId="3931844592" sldId="263"/>
            <ac:spMk id="2" creationId="{3CCD8F9D-EB12-F500-E64A-E155A25F515A}"/>
          </ac:spMkLst>
        </pc:spChg>
        <pc:spChg chg="mod">
          <ac:chgData name="Chiara Ceccarini" userId="S::chiara.ceccarini6@unibo.it::1d124149-88e2-4a43-9156-f0e79b988518" providerId="AD" clId="Web-{F8E5B52A-6331-6B94-D0D2-2DEF9157600E}" dt="2025-04-03T14:22:46.182" v="233" actId="20577"/>
          <ac:spMkLst>
            <pc:docMk/>
            <pc:sldMk cId="3931844592" sldId="263"/>
            <ac:spMk id="3" creationId="{936A332C-9077-9AB1-431B-28C07E02BF26}"/>
          </ac:spMkLst>
        </pc:spChg>
        <pc:spChg chg="mod">
          <ac:chgData name="Chiara Ceccarini" userId="S::chiara.ceccarini6@unibo.it::1d124149-88e2-4a43-9156-f0e79b988518" providerId="AD" clId="Web-{F8E5B52A-6331-6B94-D0D2-2DEF9157600E}" dt="2025-04-03T14:22:53.807" v="236" actId="20577"/>
          <ac:spMkLst>
            <pc:docMk/>
            <pc:sldMk cId="3931844592" sldId="263"/>
            <ac:spMk id="5" creationId="{40D985D1-3A00-8CA4-F1D2-5889D35E1641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5/13/25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5/13/25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5/13/25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5/13/25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5/13/25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5/13/25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5/13/25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ieee-dataport.org/documents/smart-campus-dataset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a University Campus Comes to Life Through the Lens of Environmental Data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 Gianni </a:t>
            </a:r>
            <a:r>
              <a:rPr lang="en-US" dirty="0" err="1"/>
              <a:t>Tumedei</a:t>
            </a:r>
            <a:r>
              <a:rPr lang="en-US" dirty="0"/>
              <a:t> &lt;gianni.tumedei2@unibo.it&gt;</a:t>
            </a:r>
          </a:p>
          <a:p>
            <a:r>
              <a:rPr lang="en-US" dirty="0">
                <a:ea typeface="+mn-lt"/>
                <a:cs typeface="+mn-lt"/>
              </a:rPr>
              <a:t>Manuele Pasini &lt;manuele.Pasini@unibo.it&gt;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Content Placeholder 14">
            <a:extLst>
              <a:ext uri="{FF2B5EF4-FFF2-40B4-BE49-F238E27FC236}">
                <a16:creationId xmlns:a16="http://schemas.microsoft.com/office/drawing/2014/main" id="{4DDD221F-5AEE-E082-F769-64BA2D2346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5626" y="2592612"/>
            <a:ext cx="4195035" cy="273419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A6BB0B8-8282-1452-12A1-95D027B71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F7C6446-4C1E-3C30-BEDA-6CF3D9B5D7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176" y="2629910"/>
            <a:ext cx="3160778" cy="3064199"/>
          </a:xfrm>
          <a:prstGeom prst="rect">
            <a:avLst/>
          </a:prstGeom>
        </p:spPr>
      </p:pic>
      <p:pic>
        <p:nvPicPr>
          <p:cNvPr id="9" name="Content Placeholder 33">
            <a:extLst>
              <a:ext uri="{FF2B5EF4-FFF2-40B4-BE49-F238E27FC236}">
                <a16:creationId xmlns:a16="http://schemas.microsoft.com/office/drawing/2014/main" id="{07C04B7F-D620-0F96-05FE-85AD21C77A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6304" y="2633072"/>
            <a:ext cx="3645592" cy="2734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9322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BB0B8-8282-1452-12A1-95D027B71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EC3B42-C4A6-843D-79FE-B8E39CBDEA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dirty="0"/>
              <a:t>Dataset link: </a:t>
            </a:r>
            <a:r>
              <a:rPr lang="en-US" sz="2400" dirty="0">
                <a:hlinkClick r:id="rId2"/>
              </a:rPr>
              <a:t>https://ieee-dataport.org/documents/smart-campus-dataset</a:t>
            </a:r>
            <a:endParaRPr lang="en-US" sz="2400" dirty="0"/>
          </a:p>
          <a:p>
            <a:r>
              <a:rPr lang="en-US" sz="2400" dirty="0"/>
              <a:t>Time-series of measurements of IoT devices within the Smart Campus of Oulu, in Finland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2000" dirty="0"/>
              <a:t>429 distinct devices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it-IT" sz="2000" dirty="0"/>
              <a:t>~ 90M </a:t>
            </a:r>
            <a:r>
              <a:rPr lang="it-IT" sz="2000" dirty="0" err="1"/>
              <a:t>measurements</a:t>
            </a:r>
            <a:r>
              <a:rPr lang="en-US" sz="2000" dirty="0"/>
              <a:t> from </a:t>
            </a:r>
            <a:r>
              <a:rPr lang="it-IT" sz="2000" dirty="0"/>
              <a:t>2020-08-01 to 2021-02-23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it-IT" sz="2000" dirty="0"/>
              <a:t>One </a:t>
            </a:r>
            <a:r>
              <a:rPr lang="it-IT" sz="2000" dirty="0" err="1"/>
              <a:t>row</a:t>
            </a:r>
            <a:r>
              <a:rPr lang="it-IT" sz="2000" dirty="0"/>
              <a:t> for </a:t>
            </a:r>
            <a:r>
              <a:rPr lang="it-IT" sz="2000" dirty="0" err="1"/>
              <a:t>each</a:t>
            </a:r>
            <a:r>
              <a:rPr lang="it-IT" sz="2000" dirty="0"/>
              <a:t> device </a:t>
            </a:r>
            <a:r>
              <a:rPr lang="it-IT" sz="2000" dirty="0" err="1"/>
              <a:t>measurement</a:t>
            </a:r>
            <a:endParaRPr lang="it-IT" sz="2000" dirty="0"/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2000" dirty="0"/>
              <a:t>15 attributes</a:t>
            </a:r>
          </a:p>
          <a:p>
            <a:pPr lvl="2">
              <a:buFont typeface="Wingdings" panose="020B0604020202020204" pitchFamily="34" charset="0"/>
              <a:buChar char="§"/>
            </a:pPr>
            <a:r>
              <a:rPr lang="en-US" sz="1800" dirty="0">
                <a:ea typeface="+mn-lt"/>
                <a:cs typeface="+mn-lt"/>
              </a:rPr>
              <a:t>4 categorical attributes</a:t>
            </a:r>
          </a:p>
          <a:p>
            <a:pPr lvl="2">
              <a:buFont typeface="Wingdings" panose="020B0604020202020204" pitchFamily="34" charset="0"/>
              <a:buChar char="§"/>
            </a:pPr>
            <a:r>
              <a:rPr lang="en-US" sz="1800" dirty="0">
                <a:ea typeface="+mn-lt"/>
                <a:cs typeface="+mn-lt"/>
              </a:rPr>
              <a:t>11 numerical attributes</a:t>
            </a:r>
          </a:p>
        </p:txBody>
      </p:sp>
      <p:pic>
        <p:nvPicPr>
          <p:cNvPr id="5" name="Immagine 11">
            <a:extLst>
              <a:ext uri="{FF2B5EF4-FFF2-40B4-BE49-F238E27FC236}">
                <a16:creationId xmlns:a16="http://schemas.microsoft.com/office/drawing/2014/main" id="{9F4E4747-44F6-81C9-A2A9-E73D00F8C7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486" y="5112010"/>
            <a:ext cx="11327027" cy="1470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6334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21003C-0D3E-8358-FCDD-D04F12D4C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Visualization 1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37D830-4C5A-E0A1-AC21-3566947E5D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dirty="0"/>
              <a:t>In this visualization, we tried to represent the flow of people going through the campus throughout the day.</a:t>
            </a:r>
          </a:p>
          <a:p>
            <a:r>
              <a:rPr lang="en-US" dirty="0"/>
              <a:t>Given the spatial dimension, we opted for a bubble map.</a:t>
            </a:r>
          </a:p>
          <a:p>
            <a:r>
              <a:rPr lang="en-US" dirty="0"/>
              <a:t>We tried to only keep measurements from days where the campus was open and frequented (i.e. we filtered out weekends and holidays).</a:t>
            </a:r>
          </a:p>
          <a:p>
            <a:r>
              <a:rPr lang="en-US" dirty="0"/>
              <a:t>We aggregated by sensor and hour of the day, then used the coordinates of each sensor to plot the bubbles on the map.</a:t>
            </a:r>
          </a:p>
          <a:p>
            <a:r>
              <a:rPr lang="en-US" dirty="0"/>
              <a:t>In the TypeScript version, we added a slider to make the visualization interactive.</a:t>
            </a:r>
          </a:p>
        </p:txBody>
      </p:sp>
    </p:spTree>
    <p:extLst>
      <p:ext uri="{BB962C8B-B14F-4D97-AF65-F5344CB8AC3E}">
        <p14:creationId xmlns:p14="http://schemas.microsoft.com/office/powerpoint/2010/main" val="12620055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2125C6-1F97-7BD2-F52B-4AFA966697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E23BAD-4422-EA51-BB51-14E44E0A94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Visualization 1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D8D3CB-DEBC-7E3F-A040-425A7FB7FD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a typeface="+mn-lt"/>
                <a:cs typeface="+mn-lt"/>
              </a:rPr>
              <a:t>Tableau version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E1FB6A6-1D3B-326D-BA57-3EF6E5402C6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>
                <a:ea typeface="+mn-lt"/>
                <a:cs typeface="+mn-lt"/>
              </a:rPr>
              <a:t>TypeScript version (D3, </a:t>
            </a:r>
            <a:r>
              <a:rPr lang="en-US" dirty="0" err="1">
                <a:ea typeface="+mn-lt"/>
                <a:cs typeface="+mn-lt"/>
              </a:rPr>
              <a:t>Maplibre</a:t>
            </a:r>
            <a:r>
              <a:rPr lang="en-US" dirty="0">
                <a:ea typeface="+mn-lt"/>
                <a:cs typeface="+mn-lt"/>
              </a:rPr>
              <a:t> GL)</a:t>
            </a:r>
            <a:endParaRPr lang="en-US" dirty="0"/>
          </a:p>
        </p:txBody>
      </p:sp>
      <p:pic>
        <p:nvPicPr>
          <p:cNvPr id="8" name="Content Placeholder 8">
            <a:extLst>
              <a:ext uri="{FF2B5EF4-FFF2-40B4-BE49-F238E27FC236}">
                <a16:creationId xmlns:a16="http://schemas.microsoft.com/office/drawing/2014/main" id="{A9D3B4FE-B1A1-B222-6EB1-25E604F2847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8" y="2768549"/>
            <a:ext cx="5157787" cy="3157639"/>
          </a:xfrm>
        </p:spPr>
      </p:pic>
      <p:pic>
        <p:nvPicPr>
          <p:cNvPr id="12" name="Content Placeholder 6">
            <a:extLst>
              <a:ext uri="{FF2B5EF4-FFF2-40B4-BE49-F238E27FC236}">
                <a16:creationId xmlns:a16="http://schemas.microsoft.com/office/drawing/2014/main" id="{D4D51E1D-B21E-D0FE-0FA2-22B175DBEEA4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6884" y="2642639"/>
            <a:ext cx="3795283" cy="3684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6364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6DDE33-A498-7E0F-4F23-33072A1BD7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D3ADB-45CA-2870-266B-EA818CB8F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Visualization 2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C5AA53-A4C8-8BB8-EF5F-81E2EE85AD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In the second visualization, we highlighted how the number of occupants in a room affects the CO2 levels.</a:t>
            </a:r>
          </a:p>
          <a:p>
            <a:r>
              <a:rPr lang="en-US" dirty="0"/>
              <a:t>In particular, we considered four restrooms and, for each room, we plotted the average CO2 values when the room is the least vs the most crowded.</a:t>
            </a:r>
          </a:p>
          <a:p>
            <a:r>
              <a:rPr lang="en-US" dirty="0"/>
              <a:t>We used a monochromatic color scheme, as all values on the chart are about CO2, and applied different shades to the min and max values.</a:t>
            </a:r>
          </a:p>
          <a:p>
            <a:r>
              <a:rPr lang="en-US" dirty="0"/>
              <a:t>We used a bar chart for clarity, ease of comparison, and good distinction among the four categories (rooms).</a:t>
            </a:r>
          </a:p>
        </p:txBody>
      </p:sp>
    </p:spTree>
    <p:extLst>
      <p:ext uri="{BB962C8B-B14F-4D97-AF65-F5344CB8AC3E}">
        <p14:creationId xmlns:p14="http://schemas.microsoft.com/office/powerpoint/2010/main" val="15095254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2125C6-1F97-7BD2-F52B-4AFA966697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E23BAD-4422-EA51-BB51-14E44E0A94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Visualization 2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D8D3CB-DEBC-7E3F-A040-425A7FB7FD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a typeface="+mn-lt"/>
                <a:cs typeface="+mn-lt"/>
              </a:rPr>
              <a:t>Excel version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E1FB6A6-1D3B-326D-BA57-3EF6E5402C6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>
                <a:ea typeface="+mn-lt"/>
                <a:cs typeface="+mn-lt"/>
              </a:rPr>
              <a:t>Python version (Matplotlib)</a:t>
            </a:r>
            <a:endParaRPr lang="en-US" dirty="0"/>
          </a:p>
        </p:txBody>
      </p:sp>
      <p:pic>
        <p:nvPicPr>
          <p:cNvPr id="34" name="Content Placeholder 33">
            <a:extLst>
              <a:ext uri="{FF2B5EF4-FFF2-40B4-BE49-F238E27FC236}">
                <a16:creationId xmlns:a16="http://schemas.microsoft.com/office/drawing/2014/main" id="{066B09D7-29DA-79A4-6D95-F9EA1650ADCA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7402" y="2505075"/>
            <a:ext cx="4912784" cy="3684588"/>
          </a:xfrm>
        </p:spPr>
      </p:pic>
      <p:pic>
        <p:nvPicPr>
          <p:cNvPr id="38" name="Content Placeholder 37">
            <a:extLst>
              <a:ext uri="{FF2B5EF4-FFF2-40B4-BE49-F238E27FC236}">
                <a16:creationId xmlns:a16="http://schemas.microsoft.com/office/drawing/2014/main" id="{1F5ECBC0-6436-82C1-350A-8DB4E971D4E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8" y="2790066"/>
            <a:ext cx="5157787" cy="3114605"/>
          </a:xfrm>
        </p:spPr>
      </p:pic>
    </p:spTree>
    <p:extLst>
      <p:ext uri="{BB962C8B-B14F-4D97-AF65-F5344CB8AC3E}">
        <p14:creationId xmlns:p14="http://schemas.microsoft.com/office/powerpoint/2010/main" val="1166198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CD8F9D-EB12-F500-E64A-E155A25F5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Deceptive/with error viz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6A332C-9077-9AB1-431B-28C07E02BF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Visualization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0D985D1-3A00-8CA4-F1D2-5889D35E16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Motivation/Explanation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4C7E04-7B31-ACAD-F943-B80B97A9BF5F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Here, we wanted to highlight a strong correlation between the sound and CO2 levels in a given classroom.</a:t>
            </a:r>
          </a:p>
          <a:p>
            <a:r>
              <a:rPr lang="en-US" dirty="0"/>
              <a:t>However, while CO2 levels are on a linear scale (ppm), sound values (dB) are logarithmic.</a:t>
            </a:r>
          </a:p>
          <a:p>
            <a:r>
              <a:rPr lang="en-US" dirty="0"/>
              <a:t>64 dB is the max sound level in this chart. It's about </a:t>
            </a:r>
            <a:r>
              <a:rPr lang="en-US" b="1" dirty="0"/>
              <a:t>1000x more intense</a:t>
            </a:r>
            <a:r>
              <a:rPr lang="en-US" dirty="0"/>
              <a:t> than the min of 34 dB and </a:t>
            </a:r>
            <a:r>
              <a:rPr lang="en-US" b="1" dirty="0"/>
              <a:t>8x louder</a:t>
            </a:r>
            <a:r>
              <a:rPr lang="en-US" dirty="0"/>
              <a:t> to the human ear. </a:t>
            </a:r>
          </a:p>
          <a:p>
            <a:r>
              <a:rPr lang="en-US" dirty="0"/>
              <a:t>This comparison between sound and CO2 should be taken with a grain of salt.</a:t>
            </a: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DC4E19DE-BACD-ED23-112E-51C47851934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8" y="2666526"/>
            <a:ext cx="5157787" cy="3361686"/>
          </a:xfrm>
        </p:spPr>
      </p:pic>
    </p:spTree>
    <p:extLst>
      <p:ext uri="{BB962C8B-B14F-4D97-AF65-F5344CB8AC3E}">
        <p14:creationId xmlns:p14="http://schemas.microsoft.com/office/powerpoint/2010/main" val="39318445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C5649DEEF7EAA4281B660BC4D70188E" ma:contentTypeVersion="0" ma:contentTypeDescription="Create a new document." ma:contentTypeScope="" ma:versionID="301ef04a56364911fad0d1fd77d869e6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31d5eec3c12ee2e8127422d567928fa7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DDB10EB-FE29-4608-8A39-F7D9D5476B60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4E5EBCCC-8EA9-4E69-9092-A8F8FF32D4D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E8FA02BE-F298-4C0E-826B-3DCF0C1A4C3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1518</TotalTime>
  <Words>408</Words>
  <Application>Microsoft Macintosh PowerPoint</Application>
  <PresentationFormat>Widescreen</PresentationFormat>
  <Paragraphs>37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Aptos</vt:lpstr>
      <vt:lpstr>Aptos Display</vt:lpstr>
      <vt:lpstr>Arial</vt:lpstr>
      <vt:lpstr>Courier New</vt:lpstr>
      <vt:lpstr>Wingdings</vt:lpstr>
      <vt:lpstr>office theme</vt:lpstr>
      <vt:lpstr>How a University Campus Comes to Life Through the Lens of Environmental Data</vt:lpstr>
      <vt:lpstr>Overview</vt:lpstr>
      <vt:lpstr>Dataset</vt:lpstr>
      <vt:lpstr>Visualization 1</vt:lpstr>
      <vt:lpstr>Visualization 1</vt:lpstr>
      <vt:lpstr>Visualization 2</vt:lpstr>
      <vt:lpstr>Visualization 2</vt:lpstr>
      <vt:lpstr>Deceptive/with error viz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of your "story"</dc:title>
  <dc:creator/>
  <cp:lastModifiedBy>Gianni Tumedei</cp:lastModifiedBy>
  <cp:revision>88</cp:revision>
  <dcterms:created xsi:type="dcterms:W3CDTF">2025-04-03T14:15:25Z</dcterms:created>
  <dcterms:modified xsi:type="dcterms:W3CDTF">2025-05-13T13:55:04Z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0x010100BC5649DEEF7EAA4281B660BC4D70188E</vt:lpwstr>
  </property>
</Properties>
</file>